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40"/>
  </p:normalViewPr>
  <p:slideViewPr>
    <p:cSldViewPr snapToGrid="0">
      <p:cViewPr varScale="1">
        <p:scale>
          <a:sx n="155" d="100"/>
          <a:sy n="155" d="100"/>
        </p:scale>
        <p:origin x="59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b40b40d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b40b40d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other words, participants show a *lower* correlation between emotions that have similar arousal levels while listening to music compared to pictures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0b40b40d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60b40b40d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6005a0563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6005a05637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0c13bc2e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60c13bc2e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0c13bc2e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0c13bc2e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0b40b40d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0b40b40d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0b40b40d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60b40b40d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0b40b40d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60b40b40d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0b40b40d7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60b40b40d7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0b40b40d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60b40b40d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0b40b40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60b40b40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b40b40d7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b40b40d7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0b40b40d7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60b40b40d7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0b40b40d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60b40b40d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0b40b40d7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60b40b40d7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60b40b40d7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60b40b40d7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0c2af40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60c2af40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correlations: EDT + rdees differentiation, neg. correlation between rdees + granularity all around (?), M@H + rdees (though rdees seems to be correlated w/ nearly every self-report measure)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0f69809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60f69809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0f69809b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60f69809b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60f69809b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60f69809b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05a0563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05a0563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0c2af408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0c2af408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c13bc2e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c13bc2e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0b40b40d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0b40b40d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b40b40d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b40b40d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0b40b40d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0b40b40d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0b40b40d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60b40b40d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sig increase in rating of negative emotions in response to pics vs. music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Emotional Granularity slide deck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137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Greater emotional granularity in music may be due to greater arousal-based differentiation</a:t>
            </a:r>
            <a:endParaRPr/>
          </a:p>
        </p:txBody>
      </p:sp>
      <p:grpSp>
        <p:nvGrpSpPr>
          <p:cNvPr id="117" name="Google Shape;117;p22"/>
          <p:cNvGrpSpPr/>
          <p:nvPr/>
        </p:nvGrpSpPr>
        <p:grpSpPr>
          <a:xfrm>
            <a:off x="1074550" y="1077925"/>
            <a:ext cx="6683446" cy="4128349"/>
            <a:chOff x="1074550" y="1077925"/>
            <a:chExt cx="6683446" cy="4128349"/>
          </a:xfrm>
        </p:grpSpPr>
        <p:pic>
          <p:nvPicPr>
            <p:cNvPr id="118" name="Google Shape;11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74550" y="1077925"/>
              <a:ext cx="6683446" cy="4128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22"/>
            <p:cNvSpPr txBox="1"/>
            <p:nvPr/>
          </p:nvSpPr>
          <p:spPr>
            <a:xfrm>
              <a:off x="1680375" y="1431875"/>
              <a:ext cx="52152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64A9"/>
                  </a:solidFill>
                </a:rPr>
                <a:t>Music</a:t>
              </a:r>
              <a:endParaRPr sz="1600">
                <a:solidFill>
                  <a:srgbClr val="0064A9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DE5000"/>
                  </a:solidFill>
                </a:rPr>
                <a:t>Pictures</a:t>
              </a:r>
              <a:endParaRPr sz="1600">
                <a:solidFill>
                  <a:srgbClr val="DE5000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2: N = 65</a:t>
            </a: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Tasks: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Granularity task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aMEDT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Questionnaires: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eBMRQ, Music@Home:R, AIMS, GoldMSI, BDI, RDEES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completed the STAI + CD.RISC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Others completed SCAARED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8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 of Stimuli Ratings + Emotion Words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1350"/>
            <a:ext cx="4202174" cy="259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1900"/>
            <a:ext cx="4202174" cy="259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11700" y="40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Correlations of Positive Valence Emotion Ratings</a:t>
            </a: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1996200" y="613200"/>
            <a:ext cx="13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Music</a:t>
            </a:r>
            <a:endParaRPr sz="2320"/>
          </a:p>
        </p:txBody>
      </p:sp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6586850" y="689400"/>
            <a:ext cx="13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Pictures</a:t>
            </a:r>
            <a:endParaRPr sz="2320"/>
          </a:p>
        </p:txBody>
      </p:sp>
      <p:pic>
        <p:nvPicPr>
          <p:cNvPr id="140" name="Google Shape;140;p25"/>
          <p:cNvPicPr preferRelativeResize="0"/>
          <p:nvPr/>
        </p:nvPicPr>
        <p:blipFill rotWithShape="1">
          <a:blip r:embed="rId3">
            <a:alphaModFix/>
          </a:blip>
          <a:srcRect l="13669" r="17431"/>
          <a:stretch/>
        </p:blipFill>
        <p:spPr>
          <a:xfrm>
            <a:off x="311700" y="1109700"/>
            <a:ext cx="4073475" cy="36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 rotWithShape="1">
          <a:blip r:embed="rId4">
            <a:alphaModFix/>
          </a:blip>
          <a:srcRect l="13608" r="15140"/>
          <a:stretch/>
        </p:blipFill>
        <p:spPr>
          <a:xfrm>
            <a:off x="4778700" y="1223600"/>
            <a:ext cx="4073475" cy="3532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311700" y="40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Correlations of Negative Valence Emotion Ratings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1996200" y="613200"/>
            <a:ext cx="13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Music</a:t>
            </a:r>
            <a:endParaRPr sz="232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6586850" y="689400"/>
            <a:ext cx="13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Pictures</a:t>
            </a:r>
            <a:endParaRPr sz="2320"/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l="12848" r="17020"/>
          <a:stretch/>
        </p:blipFill>
        <p:spPr>
          <a:xfrm>
            <a:off x="311700" y="1262100"/>
            <a:ext cx="4146401" cy="36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4">
            <a:alphaModFix/>
          </a:blip>
          <a:srcRect l="13827" r="16233"/>
          <a:stretch/>
        </p:blipFill>
        <p:spPr>
          <a:xfrm>
            <a:off x="5094850" y="1414500"/>
            <a:ext cx="3962472" cy="35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448" y="1270525"/>
            <a:ext cx="5492549" cy="339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311700" y="27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Emotional Granularity for pictures &amp; music are correlated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175" y="1168050"/>
            <a:ext cx="5909849" cy="36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311700" y="158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Emotional Granularity for pictures &amp; music are correlated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199000" y="260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Emotional Granularity is higher for music compared to pictures </a:t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88" y="1098400"/>
            <a:ext cx="61858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30"/>
          <p:cNvGrpSpPr/>
          <p:nvPr/>
        </p:nvGrpSpPr>
        <p:grpSpPr>
          <a:xfrm>
            <a:off x="936063" y="1124500"/>
            <a:ext cx="6185834" cy="3907575"/>
            <a:chOff x="936063" y="1124500"/>
            <a:chExt cx="6185834" cy="3907575"/>
          </a:xfrm>
        </p:grpSpPr>
        <p:pic>
          <p:nvPicPr>
            <p:cNvPr id="174" name="Google Shape;17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6063" y="1211100"/>
              <a:ext cx="6185834" cy="3820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30"/>
            <p:cNvSpPr txBox="1"/>
            <p:nvPr/>
          </p:nvSpPr>
          <p:spPr>
            <a:xfrm>
              <a:off x="1567650" y="1124500"/>
              <a:ext cx="5215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64A9"/>
                  </a:solidFill>
                </a:rPr>
                <a:t>Music</a:t>
              </a:r>
              <a:endParaRPr sz="1800">
                <a:solidFill>
                  <a:srgbClr val="0064A9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DE5000"/>
                  </a:solidFill>
                </a:rPr>
                <a:t>Pictures</a:t>
              </a:r>
              <a:endParaRPr sz="1800">
                <a:solidFill>
                  <a:srgbClr val="DE5000"/>
                </a:solidFill>
              </a:endParaRPr>
            </a:p>
          </p:txBody>
        </p:sp>
      </p:grpSp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00" y="178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Differences in granularity are not due to greater magnitude of emotions evoked by music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311700" y="65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Greater emotional granularity in music may be due to greater arousal-based differentiation</a:t>
            </a:r>
            <a:endParaRPr/>
          </a:p>
        </p:txBody>
      </p:sp>
      <p:grpSp>
        <p:nvGrpSpPr>
          <p:cNvPr id="182" name="Google Shape;182;p31"/>
          <p:cNvGrpSpPr/>
          <p:nvPr/>
        </p:nvGrpSpPr>
        <p:grpSpPr>
          <a:xfrm>
            <a:off x="777400" y="922150"/>
            <a:ext cx="6513424" cy="4023324"/>
            <a:chOff x="777400" y="922150"/>
            <a:chExt cx="6513424" cy="4023324"/>
          </a:xfrm>
        </p:grpSpPr>
        <p:pic>
          <p:nvPicPr>
            <p:cNvPr id="183" name="Google Shape;183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7400" y="922150"/>
              <a:ext cx="6513424" cy="4023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31"/>
            <p:cNvSpPr txBox="1"/>
            <p:nvPr/>
          </p:nvSpPr>
          <p:spPr>
            <a:xfrm>
              <a:off x="1426513" y="1196225"/>
              <a:ext cx="5215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64A9"/>
                  </a:solidFill>
                </a:rPr>
                <a:t>Music</a:t>
              </a:r>
              <a:endParaRPr sz="1800">
                <a:solidFill>
                  <a:srgbClr val="0064A9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DE5000"/>
                  </a:solidFill>
                </a:rPr>
                <a:t>Pictures</a:t>
              </a:r>
              <a:endParaRPr sz="1800">
                <a:solidFill>
                  <a:srgbClr val="DE5000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1: N = 72 </a:t>
            </a: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Preregistration: https://osf.io/dtqfr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Tasks: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Granularity task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aMEDT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Questionnaires: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eBMRQ, Music@Home:R, AIMS, GoldMSI, BDI, RDEES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completed the STAI + CD.RISC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Others completed SCAARED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title"/>
          </p:nvPr>
        </p:nvSpPr>
        <p:spPr>
          <a:xfrm>
            <a:off x="381075" y="1568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Across-study analyses: aMEDT + survey measures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11700" y="-40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ability to discriminate emotions in music is not related to emotional granularity in music </a:t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58125"/>
            <a:ext cx="3407226" cy="21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675" y="827874"/>
            <a:ext cx="3407226" cy="2104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2250" y="2932500"/>
            <a:ext cx="3449051" cy="213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xfrm>
            <a:off x="311700" y="11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emotional granularity (music) is not related to BDI</a:t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750" y="796100"/>
            <a:ext cx="6725013" cy="415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311700" y="139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emotional granularity (music) is not related to STAI</a:t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675" y="920350"/>
            <a:ext cx="6500309" cy="40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>
            <a:spLocks noGrp="1"/>
          </p:cNvSpPr>
          <p:nvPr>
            <p:ph type="title"/>
          </p:nvPr>
        </p:nvSpPr>
        <p:spPr>
          <a:xfrm>
            <a:off x="311700" y="292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emotional granularity (music) is not related to CD.RISC</a:t>
            </a:r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600" y="975875"/>
            <a:ext cx="6432922" cy="39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>
            <a:spLocks noGrp="1"/>
          </p:cNvSpPr>
          <p:nvPr>
            <p:ph type="title"/>
          </p:nvPr>
        </p:nvSpPr>
        <p:spPr>
          <a:xfrm>
            <a:off x="250225" y="127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Correlations among other survey measures not mentioned in pre-registration</a:t>
            </a:r>
            <a:endParaRPr/>
          </a:p>
        </p:txBody>
      </p:sp>
      <p:pic>
        <p:nvPicPr>
          <p:cNvPr id="221" name="Google Shape;221;p37" title="full_surveys_corrmatri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000" y="700100"/>
            <a:ext cx="4468700" cy="44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title"/>
          </p:nvPr>
        </p:nvSpPr>
        <p:spPr>
          <a:xfrm>
            <a:off x="975125" y="2071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Figures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title"/>
          </p:nvPr>
        </p:nvSpPr>
        <p:spPr>
          <a:xfrm rot="-5400000">
            <a:off x="-530525" y="908438"/>
            <a:ext cx="151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Study 1</a:t>
            </a:r>
            <a:endParaRPr sz="1820"/>
          </a:p>
        </p:txBody>
      </p:sp>
      <p:pic>
        <p:nvPicPr>
          <p:cNvPr id="232" name="Google Shape;232;p39" title="study1_posgranco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452" y="66537"/>
            <a:ext cx="2408924" cy="240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9" title="study1_neggranco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4925" y="0"/>
            <a:ext cx="2408924" cy="2408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9"/>
          <p:cNvSpPr txBox="1">
            <a:spLocks noGrp="1"/>
          </p:cNvSpPr>
          <p:nvPr>
            <p:ph type="title"/>
          </p:nvPr>
        </p:nvSpPr>
        <p:spPr>
          <a:xfrm>
            <a:off x="6279825" y="-9675"/>
            <a:ext cx="151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C)</a:t>
            </a:r>
            <a:endParaRPr sz="1820"/>
          </a:p>
        </p:txBody>
      </p:sp>
      <p:pic>
        <p:nvPicPr>
          <p:cNvPr id="235" name="Google Shape;235;p39" title="study2_posgranco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2450" y="2571750"/>
            <a:ext cx="2408924" cy="240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9" title="study2_neggranco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5075" y="2571762"/>
            <a:ext cx="2408924" cy="2408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9"/>
          <p:cNvSpPr txBox="1">
            <a:spLocks noGrp="1"/>
          </p:cNvSpPr>
          <p:nvPr>
            <p:ph type="title"/>
          </p:nvPr>
        </p:nvSpPr>
        <p:spPr>
          <a:xfrm>
            <a:off x="6443775" y="2449650"/>
            <a:ext cx="151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F)</a:t>
            </a:r>
            <a:endParaRPr sz="1820"/>
          </a:p>
        </p:txBody>
      </p:sp>
      <p:pic>
        <p:nvPicPr>
          <p:cNvPr id="238" name="Google Shape;238;p39" title="heatmap_averagestudy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201" y="35518"/>
            <a:ext cx="3306301" cy="257174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9"/>
          <p:cNvSpPr txBox="1">
            <a:spLocks noGrp="1"/>
          </p:cNvSpPr>
          <p:nvPr>
            <p:ph type="title"/>
          </p:nvPr>
        </p:nvSpPr>
        <p:spPr>
          <a:xfrm>
            <a:off x="3522763" y="-9675"/>
            <a:ext cx="151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B)</a:t>
            </a:r>
            <a:endParaRPr sz="1820"/>
          </a:p>
        </p:txBody>
      </p:sp>
      <p:pic>
        <p:nvPicPr>
          <p:cNvPr id="240" name="Google Shape;240;p39" title="heatmap_averagestudy2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193" y="2571749"/>
            <a:ext cx="3306307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3522775" y="2449650"/>
            <a:ext cx="151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E)</a:t>
            </a:r>
            <a:endParaRPr sz="1820"/>
          </a:p>
        </p:txBody>
      </p:sp>
      <p:sp>
        <p:nvSpPr>
          <p:cNvPr id="242" name="Google Shape;242;p39"/>
          <p:cNvSpPr txBox="1">
            <a:spLocks noGrp="1"/>
          </p:cNvSpPr>
          <p:nvPr>
            <p:ph type="title"/>
          </p:nvPr>
        </p:nvSpPr>
        <p:spPr>
          <a:xfrm rot="-5399320">
            <a:off x="-530383" y="3413671"/>
            <a:ext cx="151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Study 2</a:t>
            </a:r>
            <a:endParaRPr sz="1820"/>
          </a:p>
        </p:txBody>
      </p:sp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65825" y="2449650"/>
            <a:ext cx="151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D)</a:t>
            </a:r>
            <a:endParaRPr sz="1820"/>
          </a:p>
        </p:txBody>
      </p:sp>
      <p:sp>
        <p:nvSpPr>
          <p:cNvPr id="244" name="Google Shape;244;p39"/>
          <p:cNvSpPr txBox="1">
            <a:spLocks noGrp="1"/>
          </p:cNvSpPr>
          <p:nvPr>
            <p:ph type="title"/>
          </p:nvPr>
        </p:nvSpPr>
        <p:spPr>
          <a:xfrm>
            <a:off x="65825" y="-9675"/>
            <a:ext cx="151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A)</a:t>
            </a:r>
            <a:endParaRPr sz="1820"/>
          </a:p>
        </p:txBody>
      </p:sp>
      <p:sp>
        <p:nvSpPr>
          <p:cNvPr id="245" name="Google Shape;245;p39"/>
          <p:cNvSpPr txBox="1"/>
          <p:nvPr/>
        </p:nvSpPr>
        <p:spPr>
          <a:xfrm>
            <a:off x="5493950" y="1953500"/>
            <a:ext cx="9498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</a:rPr>
              <a:t>r = 0.58***</a:t>
            </a:r>
            <a:endParaRPr sz="1200" i="1">
              <a:solidFill>
                <a:schemeClr val="dk1"/>
              </a:solidFill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8194200" y="1901975"/>
            <a:ext cx="9498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</a:rPr>
              <a:t>r = 0.51***</a:t>
            </a:r>
            <a:endParaRPr sz="1200" i="1">
              <a:solidFill>
                <a:schemeClr val="dk1"/>
              </a:solidFill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5493950" y="4458575"/>
            <a:ext cx="9498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</a:rPr>
              <a:t>r = 0.65***</a:t>
            </a:r>
            <a:endParaRPr sz="1200" i="1">
              <a:solidFill>
                <a:schemeClr val="dk1"/>
              </a:solidFill>
            </a:endParaRPr>
          </a:p>
        </p:txBody>
      </p:sp>
      <p:sp>
        <p:nvSpPr>
          <p:cNvPr id="248" name="Google Shape;248;p39"/>
          <p:cNvSpPr txBox="1"/>
          <p:nvPr/>
        </p:nvSpPr>
        <p:spPr>
          <a:xfrm>
            <a:off x="8194200" y="4472925"/>
            <a:ext cx="9498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</a:rPr>
              <a:t>r = 0.62***</a:t>
            </a:r>
            <a:endParaRPr sz="1200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 rot="-5400000">
            <a:off x="-101100" y="905988"/>
            <a:ext cx="151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Study 1</a:t>
            </a:r>
            <a:endParaRPr sz="1720"/>
          </a:p>
        </p:txBody>
      </p:sp>
      <p:sp>
        <p:nvSpPr>
          <p:cNvPr id="254" name="Google Shape;254;p40"/>
          <p:cNvSpPr txBox="1">
            <a:spLocks noGrp="1"/>
          </p:cNvSpPr>
          <p:nvPr>
            <p:ph type="title"/>
          </p:nvPr>
        </p:nvSpPr>
        <p:spPr>
          <a:xfrm rot="-5400000">
            <a:off x="-101112" y="3206633"/>
            <a:ext cx="151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Study 2</a:t>
            </a:r>
            <a:endParaRPr sz="1720"/>
          </a:p>
        </p:txBody>
      </p:sp>
      <p:pic>
        <p:nvPicPr>
          <p:cNvPr id="255" name="Google Shape;255;p40" title="study1_magdifferenc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475" y="89938"/>
            <a:ext cx="2357176" cy="235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0" title="study2_magdifferen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475" y="2695400"/>
            <a:ext cx="2357176" cy="235717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0"/>
          <p:cNvSpPr txBox="1">
            <a:spLocks noGrp="1"/>
          </p:cNvSpPr>
          <p:nvPr>
            <p:ph type="title"/>
          </p:nvPr>
        </p:nvSpPr>
        <p:spPr>
          <a:xfrm>
            <a:off x="791550" y="43500"/>
            <a:ext cx="151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A)</a:t>
            </a:r>
            <a:endParaRPr sz="1720"/>
          </a:p>
        </p:txBody>
      </p:sp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3530875" y="13750"/>
            <a:ext cx="61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B)</a:t>
            </a:r>
            <a:endParaRPr sz="1720"/>
          </a:p>
        </p:txBody>
      </p:sp>
      <p:sp>
        <p:nvSpPr>
          <p:cNvPr id="259" name="Google Shape;259;p40"/>
          <p:cNvSpPr txBox="1">
            <a:spLocks noGrp="1"/>
          </p:cNvSpPr>
          <p:nvPr>
            <p:ph type="title"/>
          </p:nvPr>
        </p:nvSpPr>
        <p:spPr>
          <a:xfrm>
            <a:off x="791550" y="2418650"/>
            <a:ext cx="151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C)</a:t>
            </a:r>
            <a:endParaRPr sz="1720"/>
          </a:p>
        </p:txBody>
      </p:sp>
      <p:sp>
        <p:nvSpPr>
          <p:cNvPr id="260" name="Google Shape;260;p40"/>
          <p:cNvSpPr txBox="1">
            <a:spLocks noGrp="1"/>
          </p:cNvSpPr>
          <p:nvPr>
            <p:ph type="title"/>
          </p:nvPr>
        </p:nvSpPr>
        <p:spPr>
          <a:xfrm>
            <a:off x="3530875" y="2418650"/>
            <a:ext cx="151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D)</a:t>
            </a:r>
            <a:endParaRPr sz="1720"/>
          </a:p>
        </p:txBody>
      </p:sp>
      <p:pic>
        <p:nvPicPr>
          <p:cNvPr id="261" name="Google Shape;261;p40" title="study2_arousal_differentiati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1077" y="2694395"/>
            <a:ext cx="2359153" cy="235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0" title="study1_arousal_differentiatio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1079" y="88963"/>
            <a:ext cx="2359153" cy="235915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0"/>
          <p:cNvSpPr txBox="1"/>
          <p:nvPr/>
        </p:nvSpPr>
        <p:spPr>
          <a:xfrm>
            <a:off x="4146890" y="231550"/>
            <a:ext cx="954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DE5000"/>
                </a:solidFill>
              </a:rPr>
              <a:t>Pictures</a:t>
            </a:r>
            <a:endParaRPr sz="800">
              <a:solidFill>
                <a:srgbClr val="0064A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64A9"/>
                </a:solidFill>
              </a:rPr>
              <a:t>Music</a:t>
            </a:r>
            <a:endParaRPr sz="800">
              <a:solidFill>
                <a:srgbClr val="DE5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29725" y="117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 of Stimuli Ratings + Emotion Words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0" y="1315303"/>
            <a:ext cx="4495950" cy="2777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4">
            <a:alphaModFix/>
          </a:blip>
          <a:srcRect r="1332"/>
          <a:stretch/>
        </p:blipFill>
        <p:spPr>
          <a:xfrm>
            <a:off x="4572000" y="1272925"/>
            <a:ext cx="4571277" cy="286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0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Correlations of Positive Valence Emotion Ratings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l="12777" r="16631"/>
          <a:stretch/>
        </p:blipFill>
        <p:spPr>
          <a:xfrm>
            <a:off x="206725" y="1154125"/>
            <a:ext cx="436527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4">
            <a:alphaModFix/>
          </a:blip>
          <a:srcRect l="12955" r="15231"/>
          <a:stretch/>
        </p:blipFill>
        <p:spPr>
          <a:xfrm>
            <a:off x="4815175" y="1330425"/>
            <a:ext cx="4208151" cy="36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1996200" y="613200"/>
            <a:ext cx="13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Music</a:t>
            </a:r>
            <a:endParaRPr sz="2320"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6586850" y="689400"/>
            <a:ext cx="13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Pictures</a:t>
            </a:r>
            <a:endParaRPr sz="232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0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Correlations of Negative Valence Emotion Ratings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1996200" y="613200"/>
            <a:ext cx="13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Music</a:t>
            </a:r>
            <a:endParaRPr sz="2320"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6586850" y="689400"/>
            <a:ext cx="13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Pictures</a:t>
            </a:r>
            <a:endParaRPr sz="2320"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l="11451" r="16299"/>
          <a:stretch/>
        </p:blipFill>
        <p:spPr>
          <a:xfrm>
            <a:off x="175400" y="1184712"/>
            <a:ext cx="4396599" cy="37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4">
            <a:alphaModFix/>
          </a:blip>
          <a:srcRect l="11248" r="15518"/>
          <a:stretch/>
        </p:blipFill>
        <p:spPr>
          <a:xfrm>
            <a:off x="4571989" y="1338300"/>
            <a:ext cx="4364686" cy="368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158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Emotional Granularity for pictures &amp; music are correlated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550" y="1098425"/>
            <a:ext cx="61858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075" y="1158575"/>
            <a:ext cx="618583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158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Emotional Granularity for pictures &amp; music are correlated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117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Emotional Granularity is higher for music compared to pictures 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825" y="1007475"/>
            <a:ext cx="61858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76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Differences in granularity are not due to greater magnitude of emotions evoked by music</a:t>
            </a:r>
            <a:endParaRPr/>
          </a:p>
        </p:txBody>
      </p:sp>
      <p:grpSp>
        <p:nvGrpSpPr>
          <p:cNvPr id="109" name="Google Shape;109;p21"/>
          <p:cNvGrpSpPr/>
          <p:nvPr/>
        </p:nvGrpSpPr>
        <p:grpSpPr>
          <a:xfrm>
            <a:off x="849150" y="953675"/>
            <a:ext cx="6782971" cy="4189825"/>
            <a:chOff x="838900" y="648875"/>
            <a:chExt cx="6782971" cy="4189825"/>
          </a:xfrm>
        </p:grpSpPr>
        <p:pic>
          <p:nvPicPr>
            <p:cNvPr id="110" name="Google Shape;110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8900" y="648875"/>
              <a:ext cx="6782971" cy="418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21"/>
            <p:cNvSpPr txBox="1"/>
            <p:nvPr/>
          </p:nvSpPr>
          <p:spPr>
            <a:xfrm>
              <a:off x="1557400" y="819700"/>
              <a:ext cx="5215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64A9"/>
                  </a:solidFill>
                </a:rPr>
                <a:t>Music</a:t>
              </a:r>
              <a:endParaRPr sz="1800">
                <a:solidFill>
                  <a:srgbClr val="0064A9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DE5000"/>
                  </a:solidFill>
                </a:rPr>
                <a:t>Pictures</a:t>
              </a:r>
              <a:endParaRPr sz="1800">
                <a:solidFill>
                  <a:srgbClr val="DE5000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</Words>
  <Application>Microsoft Macintosh PowerPoint</Application>
  <PresentationFormat>On-screen Show (16:9)</PresentationFormat>
  <Paragraphs>83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Arial</vt:lpstr>
      <vt:lpstr>Simple Light</vt:lpstr>
      <vt:lpstr>Emotional Granularity slide deck</vt:lpstr>
      <vt:lpstr>Study 1: N = 72 </vt:lpstr>
      <vt:lpstr>Heatmap of Stimuli Ratings + Emotion Words</vt:lpstr>
      <vt:lpstr>Correlations of Positive Valence Emotion Ratings</vt:lpstr>
      <vt:lpstr>Correlations of Negative Valence Emotion Ratings</vt:lpstr>
      <vt:lpstr>Positive Emotional Granularity for pictures &amp; music are correlated</vt:lpstr>
      <vt:lpstr>Negative Emotional Granularity for pictures &amp; music are correlated</vt:lpstr>
      <vt:lpstr>Emotional Granularity is higher for music compared to pictures </vt:lpstr>
      <vt:lpstr>Differences in granularity are not due to greater magnitude of emotions evoked by music</vt:lpstr>
      <vt:lpstr>Greater emotional granularity in music may be due to greater arousal-based differentiation</vt:lpstr>
      <vt:lpstr>Study 2: N = 65</vt:lpstr>
      <vt:lpstr>Heatmap of Stimuli Ratings + Emotion Words</vt:lpstr>
      <vt:lpstr>Correlations of Positive Valence Emotion Ratings</vt:lpstr>
      <vt:lpstr>Correlations of Negative Valence Emotion Ratings</vt:lpstr>
      <vt:lpstr>Positive Emotional Granularity for pictures &amp; music are correlated</vt:lpstr>
      <vt:lpstr>Negative Emotional Granularity for pictures &amp; music are correlated</vt:lpstr>
      <vt:lpstr>Emotional Granularity is higher for music compared to pictures </vt:lpstr>
      <vt:lpstr>Differences in granularity are not due to greater magnitude of emotions evoked by music</vt:lpstr>
      <vt:lpstr>Greater emotional granularity in music may be due to greater arousal-based differentiation</vt:lpstr>
      <vt:lpstr>Across-study analyses: aMEDT + survey measures</vt:lpstr>
      <vt:lpstr>The ability to discriminate emotions in music is not related to emotional granularity in music </vt:lpstr>
      <vt:lpstr>Negative emotional granularity (music) is not related to BDI</vt:lpstr>
      <vt:lpstr>Negative emotional granularity (music) is not related to STAI</vt:lpstr>
      <vt:lpstr>Positive emotional granularity (music) is not related to CD.RISC</vt:lpstr>
      <vt:lpstr>Correlations among other survey measures not mentioned in pre-registration</vt:lpstr>
      <vt:lpstr>Paper Figures</vt:lpstr>
      <vt:lpstr>Study 1</vt:lpstr>
      <vt:lpstr>Study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Nicholas Kathios</cp:lastModifiedBy>
  <cp:revision>1</cp:revision>
  <dcterms:modified xsi:type="dcterms:W3CDTF">2025-07-29T16:25:02Z</dcterms:modified>
</cp:coreProperties>
</file>